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152" r:id="rId9"/>
    <p:sldId id="2041" r:id="rId10"/>
    <p:sldId id="2024" r:id="rId11"/>
    <p:sldId id="2158" r:id="rId12"/>
    <p:sldId id="2088" r:id="rId13"/>
    <p:sldId id="2093" r:id="rId14"/>
    <p:sldId id="2092" r:id="rId15"/>
    <p:sldId id="2153" r:id="rId16"/>
    <p:sldId id="2094" r:id="rId17"/>
    <p:sldId id="2096" r:id="rId18"/>
    <p:sldId id="2049" r:id="rId19"/>
    <p:sldId id="593" r:id="rId20"/>
    <p:sldId id="2056" r:id="rId21"/>
    <p:sldId id="2057" r:id="rId22"/>
    <p:sldId id="2058" r:id="rId23"/>
    <p:sldId id="2059" r:id="rId24"/>
    <p:sldId id="2060" r:id="rId25"/>
    <p:sldId id="2061" r:id="rId26"/>
    <p:sldId id="2062" r:id="rId27"/>
    <p:sldId id="2063" r:id="rId28"/>
    <p:sldId id="2064" r:id="rId29"/>
    <p:sldId id="2065" r:id="rId30"/>
    <p:sldId id="2074" r:id="rId31"/>
    <p:sldId id="2069" r:id="rId32"/>
    <p:sldId id="2155" r:id="rId33"/>
    <p:sldId id="2072" r:id="rId34"/>
    <p:sldId id="2099" r:id="rId35"/>
    <p:sldId id="2071" r:id="rId36"/>
    <p:sldId id="2073" r:id="rId37"/>
    <p:sldId id="2075" r:id="rId38"/>
    <p:sldId id="2055" r:id="rId39"/>
    <p:sldId id="2101" r:id="rId40"/>
    <p:sldId id="2154" r:id="rId41"/>
    <p:sldId id="2076" r:id="rId42"/>
    <p:sldId id="2066" r:id="rId43"/>
    <p:sldId id="2067" r:id="rId44"/>
    <p:sldId id="2097" r:id="rId45"/>
    <p:sldId id="2068" r:id="rId46"/>
    <p:sldId id="2078" r:id="rId47"/>
    <p:sldId id="2079" r:id="rId48"/>
    <p:sldId id="2081" r:id="rId49"/>
    <p:sldId id="2082" r:id="rId50"/>
    <p:sldId id="2083" r:id="rId51"/>
    <p:sldId id="2156" r:id="rId52"/>
    <p:sldId id="2100" r:id="rId53"/>
    <p:sldId id="2157" r:id="rId54"/>
    <p:sldId id="2095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D9D9D9"/>
    <a:srgbClr val="FFFFFF"/>
    <a:srgbClr val="1D1D1A"/>
    <a:srgbClr val="221815"/>
    <a:srgbClr val="E9002F"/>
    <a:srgbClr val="F2F2F2"/>
    <a:srgbClr val="3DBDCD"/>
    <a:srgbClr val="595757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EAB43D-39DB-6841-903E-343AEC45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3" y="38100"/>
            <a:ext cx="12179300" cy="6781800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6C9C74-9CDE-5E42-8F46-32A9A1C6AEE8}"/>
              </a:ext>
            </a:extLst>
          </p:cNvPr>
          <p:cNvSpPr txBox="1">
            <a:spLocks/>
          </p:cNvSpPr>
          <p:nvPr/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90391B-478D-134B-9933-A0FC8A2968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B3F4F1-EEE6-5D43-BF01-EC1CD9630E26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TPU2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第一款训练卡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60114D-F638-DD47-9404-1ED5E0D32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只要将 </a:t>
            </a:r>
            <a:r>
              <a:rPr lang="en-US" altLang="zh-CN" sz="4800" dirty="0"/>
              <a:t>TPUv1 </a:t>
            </a:r>
            <a:r>
              <a:rPr lang="zh-CN" altLang="en-US" sz="4800" dirty="0"/>
              <a:t>架构设计稍作更改，就可以得到 </a:t>
            </a:r>
            <a:r>
              <a:rPr lang="en-US" altLang="zh-CN" sz="4800" dirty="0"/>
              <a:t>TPUv2</a:t>
            </a:r>
            <a:r>
              <a:rPr lang="zh-CN" altLang="en-US" sz="4800" dirty="0"/>
              <a:t> </a:t>
            </a:r>
            <a:r>
              <a:rPr lang="en-US" altLang="zh-CN" sz="4800" dirty="0"/>
              <a:t>😄</a:t>
            </a:r>
          </a:p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而对 </a:t>
            </a:r>
            <a:r>
              <a:rPr lang="en-US" altLang="zh-CN" sz="4800" dirty="0"/>
              <a:t>TPUv2</a:t>
            </a:r>
            <a:r>
              <a:rPr lang="zh-CN" altLang="en-US" sz="4800" dirty="0"/>
              <a:t> 架构的修改，就是训练与推理的差别</a:t>
            </a:r>
            <a:r>
              <a:rPr lang="zh-CN" altLang="en-US" sz="4800" b="0" dirty="0"/>
              <a:t> 😍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9052A-0A6D-AC44-9A15-E9879B14E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TPU v2 </a:t>
            </a:r>
            <a:r>
              <a:rPr lang="zh-CN" altLang="en-US" sz="4000" dirty="0"/>
              <a:t>设计遵循 </a:t>
            </a:r>
            <a:r>
              <a:rPr lang="en-US" altLang="zh-CN" sz="4000" dirty="0"/>
              <a:t>TPU v1</a:t>
            </a:r>
            <a:r>
              <a:rPr lang="zh-CN" altLang="en-US" sz="4000" dirty="0"/>
              <a:t>👼：</a:t>
            </a:r>
            <a:endParaRPr lang="en-US" altLang="zh-CN" sz="4000" dirty="0"/>
          </a:p>
          <a:p>
            <a:pPr algn="l"/>
            <a:r>
              <a:rPr lang="zh-CN" altLang="en-US" sz="4000" b="0" dirty="0"/>
              <a:t>使用大型二维矩阵乘法单元（</a:t>
            </a:r>
            <a:r>
              <a:rPr lang="en-US" altLang="zh-CN" sz="4000" b="0" dirty="0"/>
              <a:t>Matrix Multiply Unit</a:t>
            </a:r>
            <a:r>
              <a:rPr lang="zh-CN" altLang="en-US" sz="4000" b="0" dirty="0"/>
              <a:t>）脉动阵列来减少面积和能耗，以及增加一个可编程的片上存储，而不是 </a:t>
            </a:r>
            <a:r>
              <a:rPr lang="en-US" altLang="zh-CN" sz="4000" b="0" dirty="0"/>
              <a:t>Cache</a:t>
            </a:r>
            <a:r>
              <a:rPr lang="zh-CN" altLang="en-US" sz="4000" b="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81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只支持 </a:t>
            </a:r>
            <a:r>
              <a:rPr lang="en-US" altLang="zh-CN" dirty="0"/>
              <a:t>INT8</a:t>
            </a:r>
            <a:r>
              <a:rPr lang="zh-CN" altLang="en-US" dirty="0"/>
              <a:t> 计算，对训练而言动态范围不够大，因此 </a:t>
            </a:r>
            <a:r>
              <a:rPr lang="en-US" altLang="zh-CN" dirty="0"/>
              <a:t>Google</a:t>
            </a:r>
            <a:r>
              <a:rPr lang="zh-CN" altLang="en-US" dirty="0"/>
              <a:t> 在 </a:t>
            </a:r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zh-CN" altLang="en-US" dirty="0">
                <a:highlight>
                  <a:srgbClr val="FFFF00"/>
                </a:highlight>
              </a:rPr>
              <a:t>引入 </a:t>
            </a:r>
            <a:r>
              <a:rPr lang="en-US" altLang="zh-CN" dirty="0">
                <a:highlight>
                  <a:srgbClr val="FFFF00"/>
                </a:highlight>
              </a:rPr>
              <a:t>BFloat16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/>
              <a:t>用于训练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训练并行比推理的并行更难。由于针对的是训练而非推理，所以 </a:t>
            </a:r>
            <a:r>
              <a:rPr lang="en-US" altLang="zh-CN" dirty="0"/>
              <a:t>TPU v2</a:t>
            </a:r>
            <a:r>
              <a:rPr lang="zh-CN" altLang="en-US" dirty="0"/>
              <a:t> 可编程性也比 </a:t>
            </a:r>
            <a:r>
              <a:rPr lang="en-US" altLang="zh-CN" dirty="0"/>
              <a:t>TPU v1</a:t>
            </a:r>
            <a:r>
              <a:rPr lang="zh-CN" altLang="en-US" dirty="0"/>
              <a:t> 更高。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59CA4-A05C-5343-A89A-7F357B4A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08" y="1794147"/>
            <a:ext cx="6426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有两个存储区域：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Accumulator</a:t>
            </a:r>
            <a:r>
              <a:rPr lang="zh-CN" altLang="en-US" dirty="0"/>
              <a:t> 负责储存矩阵相乘结果；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Activation Storage</a:t>
            </a:r>
            <a:r>
              <a:rPr lang="zh-CN" altLang="en-US" dirty="0"/>
              <a:t> 负责储存激活函数输出。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6B51C-DA16-0246-8A59-D6A0B7E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28" y="1908447"/>
            <a:ext cx="6553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EA032-A2AC-1D47-B314-D3E2ACBF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91" y="1946547"/>
            <a:ext cx="6451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B4D14B-CEA8-F246-B3E4-D2340AC6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52" y="1931276"/>
            <a:ext cx="6515100" cy="3962400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85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单个 </a:t>
            </a:r>
            <a:r>
              <a:rPr lang="en-US" altLang="zh-CN" dirty="0"/>
              <a:t>Vector</a:t>
            </a:r>
            <a:r>
              <a:rPr lang="zh-CN" altLang="en-US" dirty="0"/>
              <a:t> 存储器，而不是固定功能单元之间的缓冲区。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261EE-A5B0-FB45-8DDE-310DB38A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08" y="1876697"/>
            <a:ext cx="6629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针对激活函数管道（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），</a:t>
            </a:r>
            <a:r>
              <a:rPr lang="en-US" altLang="zh-CN" dirty="0"/>
              <a:t>TPU v1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包含一组负责非线性激活函数运算的固定功能单元。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则将其改为</a:t>
            </a:r>
            <a:r>
              <a:rPr lang="zh-CN" altLang="en-US"/>
              <a:t>可编程的</a:t>
            </a:r>
            <a:r>
              <a:rPr lang="zh-CN" altLang="en-US" dirty="0"/>
              <a:t>向量单元（</a:t>
            </a:r>
            <a:r>
              <a:rPr lang="en-US" altLang="zh-CN" dirty="0"/>
              <a:t>Vector Unit</a:t>
            </a:r>
            <a:r>
              <a:rPr lang="zh-CN" altLang="en-US" dirty="0"/>
              <a:t>），使其对编译器和编程人员而言更易用。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0443C-A1C8-E84F-9E65-8CDBAEC9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08" y="1813197"/>
            <a:ext cx="6540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8C816F-FF52-8A49-A317-CEA44D72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08" y="1908447"/>
            <a:ext cx="6464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6CBEC-88E1-EB4E-94D3-FCA74BEA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08" y="1844947"/>
            <a:ext cx="6578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3ED9F3-7413-FC4B-8305-200ABA8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28" y="1851297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E5794-5E4F-A44B-8761-9A43D018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28" y="1876697"/>
            <a:ext cx="6515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 </a:t>
            </a:r>
            <a:r>
              <a:rPr lang="en-US" altLang="zh-CN" dirty="0"/>
              <a:t>DDR3</a:t>
            </a:r>
            <a:r>
              <a:rPr lang="zh-CN" altLang="en-US" dirty="0"/>
              <a:t> 改为 </a:t>
            </a:r>
            <a:r>
              <a:rPr lang="en-US" altLang="zh-CN" dirty="0"/>
              <a:t>HBM</a:t>
            </a:r>
            <a:r>
              <a:rPr lang="zh-CN" altLang="en-US" dirty="0"/>
              <a:t>，从 </a:t>
            </a:r>
            <a:r>
              <a:rPr lang="en-US" altLang="zh-CN" dirty="0"/>
              <a:t>DDR3</a:t>
            </a:r>
            <a:r>
              <a:rPr lang="zh-CN" altLang="en-US" dirty="0"/>
              <a:t> 读取参数速度太慢，影响性能，而 </a:t>
            </a:r>
            <a:r>
              <a:rPr lang="en-US" altLang="zh-CN" dirty="0"/>
              <a:t>HBM</a:t>
            </a:r>
            <a:r>
              <a:rPr lang="zh-CN" altLang="en-US" dirty="0"/>
              <a:t> 读写速度快 </a:t>
            </a:r>
            <a:r>
              <a:rPr lang="en-US" altLang="zh-CN" dirty="0"/>
              <a:t>20</a:t>
            </a:r>
            <a:r>
              <a:rPr lang="zh-CN" altLang="en-US" dirty="0"/>
              <a:t> 倍。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B8A11C-C82F-494F-9AA0-566025F4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28" y="1889397"/>
            <a:ext cx="661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核心</a:t>
            </a:r>
          </a:p>
        </p:txBody>
      </p:sp>
    </p:spTree>
    <p:extLst>
      <p:ext uri="{BB962C8B-B14F-4D97-AF65-F5344CB8AC3E}">
        <p14:creationId xmlns:p14="http://schemas.microsoft.com/office/powerpoint/2010/main" val="37236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36BC19-2811-9F44-BDA9-9DD433358C17}"/>
              </a:ext>
            </a:extLst>
          </p:cNvPr>
          <p:cNvSpPr/>
          <p:nvPr/>
        </p:nvSpPr>
        <p:spPr>
          <a:xfrm>
            <a:off x="1413668" y="2722823"/>
            <a:ext cx="9369425" cy="2346348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核发射单元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。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不再从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CPU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获取指令，而是从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Instruction Mem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取出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指令，使用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 32-bit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的标量内存来执行标量运算，有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位的标量寄存器，而将向量指令送到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位宽的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可以发送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8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个操作，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个标量，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load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store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，一对从矩阵乘来的排队数据</a:t>
            </a:r>
          </a:p>
        </p:txBody>
      </p:sp>
    </p:spTree>
    <p:extLst>
      <p:ext uri="{BB962C8B-B14F-4D97-AF65-F5344CB8AC3E}">
        <p14:creationId xmlns:p14="http://schemas.microsoft.com/office/powerpoint/2010/main" val="9074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8628993" y="4542672"/>
            <a:ext cx="2958115" cy="14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为应对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batch normalization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，增加了一个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SIMD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维度给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1912882" y="4749043"/>
            <a:ext cx="9537591" cy="961353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向量运算单元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）进行向量计算，有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32K 128x32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16MiB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大小的片上内存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的向量寄存器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regs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，每个包含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128x8 32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位元素（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4KiB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545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Scalar Unit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7831E-F6BC-0649-9137-6FCC6CB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7" y="1147604"/>
            <a:ext cx="11140967" cy="52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Matrix Multiply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673579" cy="4918166"/>
          </a:xfrm>
        </p:spPr>
        <p:txBody>
          <a:bodyPr anchor="ctr"/>
          <a:lstStyle/>
          <a:p>
            <a:r>
              <a:rPr lang="zh-CN" altLang="en-US" dirty="0"/>
              <a:t>矩阵运算单元 </a:t>
            </a:r>
            <a:r>
              <a:rPr lang="en-US" altLang="zh-CN" dirty="0"/>
              <a:t>MXU</a:t>
            </a:r>
            <a:r>
              <a:rPr lang="zh-CN" altLang="en-US" dirty="0"/>
              <a:t>，输入 </a:t>
            </a:r>
            <a:r>
              <a:rPr lang="en-US" altLang="zh-CN" dirty="0"/>
              <a:t>16 </a:t>
            </a:r>
            <a:r>
              <a:rPr lang="zh-CN" altLang="en-US" dirty="0"/>
              <a:t>位的 </a:t>
            </a:r>
            <a:r>
              <a:rPr lang="en-US" altLang="zh-CN" dirty="0"/>
              <a:t>FP </a:t>
            </a:r>
            <a:r>
              <a:rPr lang="zh-CN" altLang="en-US" dirty="0"/>
              <a:t>得到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FP </a:t>
            </a:r>
            <a:r>
              <a:rPr lang="zh-CN" altLang="en-US" dirty="0"/>
              <a:t>结果，一个芯片有多个 </a:t>
            </a:r>
            <a:r>
              <a:rPr lang="en-US" altLang="zh-CN" dirty="0"/>
              <a:t>MXU</a:t>
            </a:r>
            <a:r>
              <a:rPr lang="zh-CN" altLang="en-US" dirty="0"/>
              <a:t>脉动阵列，每个大小为 </a:t>
            </a:r>
            <a:r>
              <a:rPr lang="en-US" altLang="zh-CN" dirty="0"/>
              <a:t>128 x 128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Streaming LHS and results</a:t>
            </a:r>
          </a:p>
          <a:p>
            <a:pPr lvl="1"/>
            <a:r>
              <a:rPr lang="en-US" altLang="zh-CN" dirty="0"/>
              <a:t>Stationary RHS (w/optional transpose) 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计算数值支持 </a:t>
            </a:r>
            <a:r>
              <a:rPr lang="en-US" altLang="zh-CN" sz="2000" dirty="0"/>
              <a:t>BF16</a:t>
            </a:r>
            <a:r>
              <a:rPr lang="zh-CN" altLang="en-US" sz="2000" dirty="0"/>
              <a:t> 计算和 </a:t>
            </a:r>
            <a:r>
              <a:rPr lang="en-US" altLang="zh-CN" sz="2000" dirty="0"/>
              <a:t>FP32</a:t>
            </a:r>
            <a:r>
              <a:rPr lang="zh-CN" altLang="en-US" sz="2000" dirty="0"/>
              <a:t>存储：</a:t>
            </a:r>
            <a:endParaRPr lang="en-US" altLang="zh-CN" sz="20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Bfloat16 multiply</a:t>
            </a:r>
            <a:r>
              <a:rPr lang="zh-CN" altLang="en-US" sz="1800" dirty="0"/>
              <a:t> </a:t>
            </a:r>
            <a:r>
              <a:rPr lang="en-US" altLang="zh-CN" sz="1800" dirty="0"/>
              <a:t>{s, e, m} = {1, 8, 7} 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Float32 accumulation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97E8C-8172-664D-806B-1A17011F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44" y="1436914"/>
            <a:ext cx="4506141" cy="47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Core: Transpose, Reduction, Permute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68779" cy="4994910"/>
          </a:xfrm>
        </p:spPr>
        <p:txBody>
          <a:bodyPr anchor="ctr"/>
          <a:lstStyle/>
          <a:p>
            <a:r>
              <a:rPr lang="zh-CN" altLang="en-US" dirty="0"/>
              <a:t>矩阵特殊计算操作，允许矩阵数据进行重新排布，提升编程易用性。用于做 </a:t>
            </a:r>
            <a:r>
              <a:rPr lang="en-US" altLang="zh-CN" dirty="0"/>
              <a:t>128x128 </a:t>
            </a:r>
            <a:r>
              <a:rPr lang="zh-CN" altLang="en-US" dirty="0"/>
              <a:t>矩阵进行操作：</a:t>
            </a:r>
            <a:endParaRPr lang="en-US" altLang="zh-CN" dirty="0"/>
          </a:p>
          <a:p>
            <a:pPr lvl="1"/>
            <a:r>
              <a:rPr lang="en-US" altLang="zh-CN" dirty="0"/>
              <a:t>Transpose</a:t>
            </a:r>
            <a:r>
              <a:rPr lang="zh-CN" altLang="en-US" dirty="0"/>
              <a:t> 矩阵转置</a:t>
            </a:r>
            <a:endParaRPr lang="en-US" altLang="zh-CN" dirty="0"/>
          </a:p>
          <a:p>
            <a:pPr lvl="1"/>
            <a:r>
              <a:rPr lang="en-US" altLang="zh-CN" dirty="0"/>
              <a:t>Reduction</a:t>
            </a:r>
            <a:r>
              <a:rPr lang="zh-CN" altLang="en-US" dirty="0"/>
              <a:t>矩阵规约</a:t>
            </a:r>
            <a:endParaRPr lang="en-US" altLang="zh-CN" dirty="0"/>
          </a:p>
          <a:p>
            <a:pPr lvl="1"/>
            <a:r>
              <a:rPr lang="en-US" altLang="zh-CN" dirty="0"/>
              <a:t>Permutation</a:t>
            </a:r>
            <a:r>
              <a:rPr lang="zh-CN" altLang="en-US" dirty="0"/>
              <a:t> 置换矩阵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9E4109-305C-CF4E-A25D-378B6AD7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2" y="1545458"/>
            <a:ext cx="4216765" cy="46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>
                <a:latin typeface="Gill Sans MT" panose="020B0502020104020203" pitchFamily="34" charset="0"/>
              </a:rPr>
              <a:t>Why 128x128?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A682C9-98A2-A642-A47E-BCA4B586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05" y="1942974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zh-CN" altLang="en-US" b="1" dirty="0"/>
              <a:t>核心位宽选择：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两个核，单个核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v1 </a:t>
            </a:r>
            <a:r>
              <a:rPr kumimoji="1" lang="zh-CN" altLang="en-US" dirty="0"/>
              <a:t>小了四分之一，有些卷积计算 </a:t>
            </a:r>
            <a:r>
              <a:rPr kumimoji="1" lang="en-US" altLang="zh-CN" dirty="0"/>
              <a:t>256x256</a:t>
            </a:r>
            <a:r>
              <a:rPr kumimoji="1" lang="zh-CN" altLang="en-US" dirty="0"/>
              <a:t> 单用一个大核，会导致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利用率不高；使用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64x64 MXUs </a:t>
            </a:r>
            <a:r>
              <a:rPr kumimoji="1" lang="zh-CN" altLang="en-US" dirty="0"/>
              <a:t>需要更多芯片电路面积，因此选择两个 </a:t>
            </a:r>
            <a:r>
              <a:rPr kumimoji="1" lang="en-US" altLang="zh-CN" dirty="0"/>
              <a:t>128x128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en-US" altLang="zh-CN" dirty="0"/>
              <a:t>MXU </a:t>
            </a:r>
            <a:r>
              <a:rPr kumimoji="1" lang="zh-CN" altLang="en-US" dirty="0"/>
              <a:t>输入和输出结果所需的带宽与其周长成正比，但它提供的计算量却与面积成正比，与周长的平方成正比。</a:t>
            </a:r>
            <a:endParaRPr kumimoji="1" lang="en-US" altLang="zh-CN" dirty="0"/>
          </a:p>
          <a:p>
            <a:r>
              <a:rPr kumimoji="1" lang="zh-CN" altLang="en-US" dirty="0"/>
              <a:t>因此越大的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其受限于带宽瓶颈的问题越明显。另一个理由是，单个大核下，脉动阵列过大会产生较大延迟，且芯片上核数过多也会增加编译程序的复杂度。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内存与互联</a:t>
            </a:r>
          </a:p>
        </p:txBody>
      </p:sp>
    </p:spTree>
    <p:extLst>
      <p:ext uri="{BB962C8B-B14F-4D97-AF65-F5344CB8AC3E}">
        <p14:creationId xmlns:p14="http://schemas.microsoft.com/office/powerpoint/2010/main" val="23407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</a:t>
            </a:r>
            <a:r>
              <a:rPr lang="zh-CN" altLang="en-US" dirty="0"/>
              <a:t>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在 </a:t>
            </a:r>
            <a:r>
              <a:rPr lang="en-US" altLang="zh-CN" dirty="0"/>
              <a:t>HBM</a:t>
            </a:r>
            <a:r>
              <a:rPr lang="zh-CN" altLang="en-US" dirty="0"/>
              <a:t> 和向量存储区之间增加互连（</a:t>
            </a:r>
            <a:r>
              <a:rPr lang="en-US" altLang="zh-CN" dirty="0"/>
              <a:t>Interconnect</a:t>
            </a:r>
            <a:r>
              <a:rPr lang="zh-CN" altLang="en-US" dirty="0"/>
              <a:t>），用于</a:t>
            </a:r>
            <a:r>
              <a:rPr lang="en-US" altLang="zh-CN" dirty="0"/>
              <a:t>TPU</a:t>
            </a:r>
            <a:r>
              <a:rPr lang="zh-CN" altLang="en-US" dirty="0"/>
              <a:t>之间的连接，组成 </a:t>
            </a:r>
            <a:r>
              <a:rPr lang="en-US" altLang="zh-CN" dirty="0"/>
              <a:t>Pod</a:t>
            </a:r>
            <a:r>
              <a:rPr lang="zh-CN" altLang="en-US" dirty="0"/>
              <a:t> 超级计算机。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F0F47-A930-8E4F-8A48-1DEAD917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55" y="1844043"/>
            <a:ext cx="6679953" cy="41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高带宽内存 </a:t>
            </a:r>
            <a:r>
              <a:rPr lang="en-US" altLang="zh-CN" dirty="0"/>
              <a:t>High Bandwidth Memory, HBM</a:t>
            </a:r>
            <a:r>
              <a:rPr lang="zh-CN" altLang="en-US" dirty="0"/>
              <a:t>：</a:t>
            </a:r>
            <a:r>
              <a:rPr lang="en-US" altLang="zh-CN" dirty="0"/>
              <a:t>TPU v1 </a:t>
            </a:r>
            <a:r>
              <a:rPr lang="zh-CN" altLang="en-US" dirty="0"/>
              <a:t>中的大多数神经网络都受到内存限制，故使用 </a:t>
            </a:r>
            <a:r>
              <a:rPr lang="en-US" altLang="zh-CN" dirty="0"/>
              <a:t>HBM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使用一个中间衬底，通过 </a:t>
            </a:r>
            <a:r>
              <a:rPr lang="en-US" altLang="zh-CN" dirty="0"/>
              <a:t>32 </a:t>
            </a:r>
            <a:r>
              <a:rPr lang="zh-CN" altLang="en-US" dirty="0"/>
              <a:t>条 </a:t>
            </a:r>
            <a:r>
              <a:rPr lang="en-US" altLang="zh-CN" dirty="0"/>
              <a:t>128 bit</a:t>
            </a:r>
            <a:r>
              <a:rPr lang="zh-CN" altLang="en-US" dirty="0"/>
              <a:t> 总线将 </a:t>
            </a:r>
            <a:r>
              <a:rPr lang="en-US" altLang="zh-CN" dirty="0"/>
              <a:t>TPUv2 </a:t>
            </a:r>
            <a:r>
              <a:rPr lang="zh-CN" altLang="en-US" dirty="0"/>
              <a:t>芯片连接到 </a:t>
            </a:r>
            <a:r>
              <a:rPr lang="en-US" altLang="zh-CN" dirty="0"/>
              <a:t>4 </a:t>
            </a:r>
            <a:r>
              <a:rPr lang="zh-CN" altLang="en-US" dirty="0"/>
              <a:t>个短 </a:t>
            </a:r>
            <a:r>
              <a:rPr lang="en-US" altLang="zh-CN" dirty="0"/>
              <a:t>DRAM </a:t>
            </a:r>
            <a:r>
              <a:rPr lang="zh-CN" altLang="en-US" dirty="0"/>
              <a:t>芯片堆栈，从而提供了 </a:t>
            </a:r>
            <a:r>
              <a:rPr lang="en-US" altLang="zh-CN" dirty="0"/>
              <a:t>20 </a:t>
            </a:r>
            <a:r>
              <a:rPr lang="zh-CN" altLang="en-US" dirty="0"/>
              <a:t>倍于 </a:t>
            </a:r>
            <a:r>
              <a:rPr lang="en-US" altLang="zh-CN" dirty="0"/>
              <a:t>TPUv1 </a:t>
            </a:r>
            <a:r>
              <a:rPr lang="zh-CN" altLang="en-US" dirty="0"/>
              <a:t>的带宽。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核间互联 </a:t>
            </a:r>
            <a:r>
              <a:rPr lang="en-US" altLang="zh-CN" dirty="0"/>
              <a:t>Interconnect Router</a:t>
            </a:r>
            <a:r>
              <a:rPr lang="zh-CN" altLang="en-US" dirty="0"/>
              <a:t>：为了实现 </a:t>
            </a:r>
            <a:r>
              <a:rPr lang="en-US" altLang="zh-CN" dirty="0"/>
              <a:t>2D </a:t>
            </a:r>
            <a:r>
              <a:rPr lang="zh-CN" altLang="en-US" dirty="0"/>
              <a:t>环面连接，以组成 </a:t>
            </a:r>
            <a:r>
              <a:rPr lang="en-US" altLang="zh-CN" dirty="0"/>
              <a:t>Pod</a:t>
            </a:r>
            <a:r>
              <a:rPr lang="zh-CN" altLang="en-US" dirty="0"/>
              <a:t> 超级计算机，芯片有四个自定义的核间互连（</a:t>
            </a:r>
            <a:r>
              <a:rPr lang="en-US" altLang="zh-CN" dirty="0"/>
              <a:t>ICI</a:t>
            </a:r>
            <a:r>
              <a:rPr lang="zh-CN" altLang="en-US" dirty="0"/>
              <a:t>）链路，每个链路运行在 </a:t>
            </a:r>
            <a:r>
              <a:rPr lang="en-US" altLang="zh-CN" dirty="0"/>
              <a:t>TPUv2 </a:t>
            </a:r>
            <a:r>
              <a:rPr lang="zh-CN" altLang="en-US" dirty="0"/>
              <a:t>中，每方向 </a:t>
            </a:r>
            <a:r>
              <a:rPr lang="en-US" altLang="zh-CN" dirty="0"/>
              <a:t>496Gbits/s</a:t>
            </a:r>
            <a:r>
              <a:rPr lang="zh-CN" altLang="en-US" dirty="0"/>
              <a:t>。</a:t>
            </a:r>
            <a:endParaRPr lang="en-US" altLang="zh-CN" dirty="0"/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DB0F5-FCBB-A140-8E27-88A944EF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1" y="1147604"/>
            <a:ext cx="9535680" cy="5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537730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BA47AE-BD4F-6542-857F-1A750963F313}"/>
              </a:ext>
            </a:extLst>
          </p:cNvPr>
          <p:cNvSpPr/>
          <p:nvPr/>
        </p:nvSpPr>
        <p:spPr>
          <a:xfrm>
            <a:off x="8231282" y="3857625"/>
            <a:ext cx="2161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highlight>
                  <a:srgbClr val="FFFF00"/>
                </a:highlight>
                <a:latin typeface="Gill Sans MT" panose="020B0502020104020203" pitchFamily="34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11894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3BD99-6AE5-B746-A157-D71CFD78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84" y="1426648"/>
            <a:ext cx="10333393" cy="48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D55ED-AF4E-6242-AE23-89F6B9FF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8" y="1364627"/>
            <a:ext cx="10523246" cy="4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Interconnect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642B9-897A-8B48-962E-F90F34D0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86" y="1418557"/>
            <a:ext cx="6192810" cy="4878135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3513AD6F-ADBB-994A-B38B-ED8ADA10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29717" cy="4994910"/>
          </a:xfrm>
        </p:spPr>
        <p:txBody>
          <a:bodyPr anchor="ctr"/>
          <a:lstStyle/>
          <a:p>
            <a:r>
              <a:rPr lang="en-US" altLang="zh-CN" dirty="0"/>
              <a:t>On-die router with 4 links</a:t>
            </a:r>
          </a:p>
          <a:p>
            <a:r>
              <a:rPr lang="en-US" altLang="zh-CN" dirty="0"/>
              <a:t>500 Gbps per link</a:t>
            </a:r>
          </a:p>
          <a:p>
            <a:r>
              <a:rPr lang="en-US" altLang="zh-CN" dirty="0"/>
              <a:t>Assembled into 2D torus Software view: </a:t>
            </a:r>
          </a:p>
          <a:p>
            <a:pPr lvl="1"/>
            <a:r>
              <a:rPr lang="en-US" altLang="zh-CN" dirty="0"/>
              <a:t>Uses DMAs just like HBM </a:t>
            </a:r>
          </a:p>
          <a:p>
            <a:pPr lvl="1"/>
            <a:r>
              <a:rPr lang="en-US" altLang="zh-CN" dirty="0"/>
              <a:t>Restricted to push DMAs </a:t>
            </a:r>
          </a:p>
          <a:p>
            <a:pPr lvl="1"/>
            <a:r>
              <a:rPr lang="en-US" altLang="zh-CN" dirty="0"/>
              <a:t>Simply target another chip id</a:t>
            </a:r>
          </a:p>
        </p:txBody>
      </p:sp>
    </p:spTree>
    <p:extLst>
      <p:ext uri="{BB962C8B-B14F-4D97-AF65-F5344CB8AC3E}">
        <p14:creationId xmlns:p14="http://schemas.microsoft.com/office/powerpoint/2010/main" val="42543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609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6E33778-DD54-AE46-8067-06203C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芯片布局图：专用电路和大量缓存，提供</a:t>
            </a:r>
            <a:r>
              <a:rPr lang="en-US" altLang="zh-CN" dirty="0"/>
              <a:t>2</a:t>
            </a:r>
            <a:r>
              <a:rPr lang="zh-CN" altLang="en-US" dirty="0"/>
              <a:t>个计算核心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88726-D7B7-6148-BA08-A400EE4E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147604"/>
            <a:ext cx="8061436" cy="53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0618C0-715E-114A-AB60-37068076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/>
              <a:t>特点总结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52F635-78F8-EA4C-93DC-34E5F36EF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TPU v2</a:t>
            </a:r>
            <a:r>
              <a:rPr lang="zh-CN" altLang="en-US" dirty="0"/>
              <a:t> 每块芯片中提供两个 </a:t>
            </a:r>
            <a:r>
              <a:rPr lang="en-US" altLang="zh-CN" dirty="0"/>
              <a:t>Tensor Core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将固定激活函数（</a:t>
            </a:r>
            <a:r>
              <a:rPr lang="en-US" altLang="zh-CN" dirty="0"/>
              <a:t> Activation Pipeline </a:t>
            </a:r>
            <a:r>
              <a:rPr lang="zh-CN" altLang="en-US" dirty="0"/>
              <a:t>）改为可编程性更高的向量单元（</a:t>
            </a:r>
            <a:r>
              <a:rPr lang="en-US" altLang="zh-CN" dirty="0"/>
              <a:t>Vector Unit</a:t>
            </a:r>
            <a:r>
              <a:rPr lang="zh-CN" altLang="en-US" dirty="0"/>
              <a:t>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使用向量存储器（</a:t>
            </a:r>
            <a:r>
              <a:rPr lang="en-US" altLang="zh-CN" dirty="0"/>
              <a:t> Vector Memory</a:t>
            </a:r>
            <a:r>
              <a:rPr lang="zh-CN" altLang="en-US" dirty="0"/>
              <a:t>）代替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中的双缓存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MXU</a:t>
            </a:r>
            <a:r>
              <a:rPr lang="zh-CN" altLang="en-US" dirty="0"/>
              <a:t> 作为向量单元的协处理器直接与向量单元连接，增加其可编程性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增加 </a:t>
            </a:r>
            <a:r>
              <a:rPr lang="en-US" altLang="zh-CN" dirty="0"/>
              <a:t>Scalar Unit, Transpose/Permute Unit</a:t>
            </a:r>
            <a:r>
              <a:rPr lang="zh-CN" altLang="en-US" dirty="0"/>
              <a:t> 等特殊计算单元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HBM</a:t>
            </a:r>
            <a:r>
              <a:rPr lang="zh-CN" altLang="en-US" dirty="0"/>
              <a:t>代替</a:t>
            </a:r>
            <a:r>
              <a:rPr lang="en-US" altLang="zh-CN" dirty="0"/>
              <a:t>DDR3</a:t>
            </a:r>
            <a:r>
              <a:rPr lang="zh-CN" altLang="en-US" dirty="0"/>
              <a:t>，并改为与向量存储区相连，提供更高的带宽和读写速度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HBM</a:t>
            </a:r>
            <a:r>
              <a:rPr lang="zh-CN" altLang="en-US" dirty="0"/>
              <a:t>和向量存储区之间增加互连模块（</a:t>
            </a:r>
            <a:r>
              <a:rPr lang="en-US" altLang="zh-CN" dirty="0"/>
              <a:t>Interconnect</a:t>
            </a:r>
            <a:r>
              <a:rPr lang="zh-CN" altLang="en-US" dirty="0"/>
              <a:t>），使</a:t>
            </a:r>
            <a:r>
              <a:rPr lang="en-US" altLang="zh-CN" dirty="0"/>
              <a:t>TPU</a:t>
            </a:r>
            <a:r>
              <a:rPr lang="zh-CN" altLang="en-US" dirty="0"/>
              <a:t>间提升互联带宽</a:t>
            </a:r>
          </a:p>
        </p:txBody>
      </p:sp>
    </p:spTree>
    <p:extLst>
      <p:ext uri="{BB962C8B-B14F-4D97-AF65-F5344CB8AC3E}">
        <p14:creationId xmlns:p14="http://schemas.microsoft.com/office/powerpoint/2010/main" val="37884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38230B-CAB9-DB4E-A4C0-52E292D7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3AFE59-045F-5E42-8DDA-EBEC9BCB3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46" y="2092325"/>
            <a:ext cx="11217270" cy="33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7F5A-E70E-254F-8CEC-8DA1E2F2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F8491-0FC5-4D4C-A5BC-AAE33E332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CC241-CAAC-B746-9EA8-79A51C4D41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C852B4-7A47-A840-B4B4-899CEBA2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产品形态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71E74-DBC9-864E-B4DC-35027BF2F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005" y="1471448"/>
            <a:ext cx="8870731" cy="4403834"/>
          </a:xfrm>
          <a:prstGeom prst="roundRect">
            <a:avLst>
              <a:gd name="adj" fmla="val 2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09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2DE532-BA85-CB47-AEB9-C98468B9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业务场景变化：从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推理到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训练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5C107AF-CFCD-3049-A22D-388E5E132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4322618" cy="4525736"/>
          </a:xfr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训练过程</a:t>
            </a:r>
            <a:r>
              <a:rPr lang="zh-CN" altLang="en-US" sz="1800" dirty="0">
                <a:latin typeface="Gill Sans MT" panose="020B0502020104020203" pitchFamily="34" charset="0"/>
              </a:rPr>
              <a:t>通过设计合适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模型结构以及损失函数和优化算法，将数据集以 </a:t>
            </a:r>
            <a:r>
              <a:rPr lang="en-US" altLang="zh-CN" sz="1800" dirty="0">
                <a:latin typeface="Gill Sans MT" panose="020B0502020104020203" pitchFamily="34" charset="0"/>
              </a:rPr>
              <a:t>mini-batch</a:t>
            </a:r>
            <a:r>
              <a:rPr lang="zh-CN" altLang="en-US" sz="1800" dirty="0">
                <a:latin typeface="Gill Sans MT" panose="020B0502020104020203" pitchFamily="34" charset="0"/>
              </a:rPr>
              <a:t> 反复进行前向计算并计算损失，反向计算梯度利用优化函数来更新模型，使得损失函数最小。训练过程最重要是梯度计算和反向传播。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推理</a:t>
            </a:r>
            <a:r>
              <a:rPr lang="zh-CN" altLang="en-US" sz="1800" dirty="0">
                <a:latin typeface="Gill Sans MT" panose="020B0502020104020203" pitchFamily="34" charset="0"/>
              </a:rPr>
              <a:t>在训练好的模型结构和参数基础上，一次前向传播得到模型输出过程。相对于训练，推理不涉及梯度和损失优化。最终目标是将训练好的模型部署生产环境中。</a:t>
            </a:r>
            <a:br>
              <a:rPr lang="zh-CN" altLang="en-US" sz="1800" dirty="0">
                <a:latin typeface="Gill Sans MT" panose="020B0502020104020203" pitchFamily="34" charset="0"/>
              </a:rPr>
            </a:br>
            <a:endParaRPr kumimoji="1" lang="zh-CN" altLang="en-US" sz="1800" dirty="0">
              <a:latin typeface="Gill Sans MT" panose="020B0502020104020203" pitchFamily="34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61CE2A81-2720-F543-BC37-17021A6D2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73" y="1656683"/>
            <a:ext cx="6136854" cy="42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训练并行化更难：</a:t>
                </a:r>
                <a:r>
                  <a:rPr kumimoji="1" lang="zh-CN" altLang="en-US" dirty="0"/>
                  <a:t>推理阶段，每个推理任务都是独立的，因此 </a:t>
                </a:r>
                <a:r>
                  <a:rPr kumimoji="1" lang="en-US" altLang="zh-CN" dirty="0"/>
                  <a:t>DSA </a:t>
                </a:r>
                <a:r>
                  <a:rPr kumimoji="1" lang="zh-CN" altLang="en-US" dirty="0"/>
                  <a:t>芯片集群可以横向扩展。训练一个简单的小模型就需要迭代运行百万次，需要协调跨集群并行资源；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更复杂的计算：</a:t>
                </a:r>
                <a:r>
                  <a:rPr kumimoji="1" lang="zh-CN" altLang="en-US" dirty="0"/>
                  <a:t>反向传播（自动微分）需要计算模型每一阶段权重参数和输入数据的梯度（导数） ，包括数据格式更高精度的激活值和转置权重矩阵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的乘法 😖；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需要更大内存：</a:t>
                </a:r>
                <a:r>
                  <a:rPr kumimoji="1" lang="zh-CN" altLang="en-US" dirty="0"/>
                  <a:t>权重更新数据来自前向和反向传播的临时变量，临时变量需要被保留，因而提高了显存要求；在大模型临时变量一般为权重的</a:t>
                </a:r>
                <a:r>
                  <a:rPr kumimoji="1" lang="en-US" altLang="zh-CN" dirty="0"/>
                  <a:t>2~4</a:t>
                </a:r>
                <a:r>
                  <a:rPr kumimoji="1" lang="zh-CN" altLang="en-US" dirty="0"/>
                  <a:t>倍；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D825-9860-EA4A-BD82-45C78CB7C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更具可编程性：</a:t>
            </a:r>
            <a:r>
              <a:rPr kumimoji="1" lang="zh-CN" altLang="en-US" dirty="0"/>
              <a:t>训练算法和模型快速变化，设计期间仅限于当前最佳实践算法的 </a:t>
            </a:r>
            <a:r>
              <a:rPr kumimoji="1" lang="en-US" altLang="zh-CN" dirty="0"/>
              <a:t>DSA </a:t>
            </a:r>
            <a:r>
              <a:rPr kumimoji="1" lang="zh-CN" altLang="en-US" dirty="0"/>
              <a:t>可能会很快过时，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</a:t>
            </a:r>
            <a:r>
              <a:rPr kumimoji="1" lang="en-US" altLang="zh-CN" dirty="0"/>
              <a:t>😌</a:t>
            </a:r>
            <a:r>
              <a:rPr kumimoji="1"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高精度数据格式：</a:t>
            </a:r>
            <a:r>
              <a:rPr kumimoji="1" lang="zh-CN" altLang="en-US" dirty="0"/>
              <a:t>整数 </a:t>
            </a:r>
            <a:r>
              <a:rPr kumimoji="1" lang="en-US" altLang="zh-CN" dirty="0"/>
              <a:t>INT8</a:t>
            </a:r>
            <a:r>
              <a:rPr kumimoji="1" lang="zh-CN" altLang="en-US" dirty="0"/>
              <a:t> 可以用于推理，但是训练期间要充分捕捉梯度信息，通常需要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BF16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FP32</a:t>
            </a:r>
            <a:r>
              <a:rPr kumimoji="1" lang="zh-CN" altLang="en-US" dirty="0"/>
              <a:t>等混合精度运算。</a:t>
            </a:r>
          </a:p>
        </p:txBody>
      </p:sp>
    </p:spTree>
    <p:extLst>
      <p:ext uri="{BB962C8B-B14F-4D97-AF65-F5344CB8AC3E}">
        <p14:creationId xmlns:p14="http://schemas.microsoft.com/office/powerpoint/2010/main" val="10931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18149</TotalTime>
  <Words>2040</Words>
  <Application>Microsoft Macintosh PowerPoint</Application>
  <PresentationFormat>自定义</PresentationFormat>
  <Paragraphs>177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why so many TPU？</vt:lpstr>
      <vt:lpstr>TPU2 产品形态</vt:lpstr>
      <vt:lpstr>业务场景变化：从TPU V1 推理到 TPU V2 训练</vt:lpstr>
      <vt:lpstr>训练的难点</vt:lpstr>
      <vt:lpstr>训练的难点</vt:lpstr>
      <vt:lpstr>PowerPoint 演示文稿</vt:lpstr>
      <vt:lpstr>PowerPoint 演示文稿</vt:lpstr>
      <vt:lpstr>PowerPoint 演示文稿</vt:lpstr>
      <vt:lpstr>TPUv2 Changes</vt:lpstr>
      <vt:lpstr>TPUv2 Changes 1</vt:lpstr>
      <vt:lpstr>TPUv2 Changes 1</vt:lpstr>
      <vt:lpstr>TPUv2 Changes 1</vt:lpstr>
      <vt:lpstr>TPUv2 Changes 2</vt:lpstr>
      <vt:lpstr>TPUv2 Changes 2</vt:lpstr>
      <vt:lpstr>TPUv2 Changes 3</vt:lpstr>
      <vt:lpstr>TPUv2 Changes 3</vt:lpstr>
      <vt:lpstr>TPUv2 Changes 4</vt:lpstr>
      <vt:lpstr>TPUv2 Changes 4</vt:lpstr>
      <vt:lpstr>TPUv2 Changes 5</vt:lpstr>
      <vt:lpstr>PowerPoint 演示文稿</vt:lpstr>
      <vt:lpstr>TPU 计算核心：MXU、Scalar Unit</vt:lpstr>
      <vt:lpstr>TPU 计算核心：MXU、Scalar Unit</vt:lpstr>
      <vt:lpstr>TPU Core: Vector Unit (Lane)</vt:lpstr>
      <vt:lpstr>TPU Core: Vector Unit (Lane)</vt:lpstr>
      <vt:lpstr>TPU Core: Scalar Unit</vt:lpstr>
      <vt:lpstr>TPU Core: Matrix Multiply Unit</vt:lpstr>
      <vt:lpstr>TPU Core: Transpose, Reduction, Permute Unit</vt:lpstr>
      <vt:lpstr>思考</vt:lpstr>
      <vt:lpstr>MXUs Core 的选择</vt:lpstr>
      <vt:lpstr>MXUs Core 的选择</vt:lpstr>
      <vt:lpstr>PowerPoint 演示文稿</vt:lpstr>
      <vt:lpstr>TPUv2 新的互联方式</vt:lpstr>
      <vt:lpstr>TPUv2 新的互联方式</vt:lpstr>
      <vt:lpstr>TPUv2 新的互联方式</vt:lpstr>
      <vt:lpstr>TPUv2 新的互联方式</vt:lpstr>
      <vt:lpstr>Memory System</vt:lpstr>
      <vt:lpstr>Memory System</vt:lpstr>
      <vt:lpstr>Memory System</vt:lpstr>
      <vt:lpstr>Memory System</vt:lpstr>
      <vt:lpstr>Interconnect</vt:lpstr>
      <vt:lpstr>PowerPoint 演示文稿</vt:lpstr>
      <vt:lpstr>TPU2 芯片布局图：专用电路和大量缓存，提供2个计算核心</vt:lpstr>
      <vt:lpstr>TPU v2特点总结</vt:lpstr>
      <vt:lpstr>TPU v1 vs TPU v2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5599</cp:revision>
  <dcterms:created xsi:type="dcterms:W3CDTF">2020-08-28T08:44:19Z</dcterms:created>
  <dcterms:modified xsi:type="dcterms:W3CDTF">2024-03-10T02:59:10Z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